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7556500" cy="106934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2" d="100"/>
          <a:sy n="42" d="100"/>
        </p:scale>
        <p:origin x="2178" y="66"/>
      </p:cViewPr>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6CB75A6C-16A7-4D6A-A04A-600C3482C19B}" type="datetimeFigureOut">
              <a:rPr lang="en-GB" smtClean="0"/>
              <a:t>27/08/2026</a:t>
            </a:fld>
            <a:endParaRPr lang="en-GB"/>
          </a:p>
        </p:txBody>
      </p:sp>
      <p:sp>
        <p:nvSpPr>
          <p:cNvPr id="4" name="Slide Image Placeholder 3"/>
          <p:cNvSpPr>
            <a:spLocks noGrp="1" noRot="1" noChangeAspect="1"/>
          </p:cNvSpPr>
          <p:nvPr>
            <p:ph type="sldImg" idx="2"/>
          </p:nvPr>
        </p:nvSpPr>
        <p:spPr>
          <a:xfrm>
            <a:off x="2214563" y="1241425"/>
            <a:ext cx="23685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D9068DD3-1BD7-49CB-91F5-FD3CB930BBAF}" type="slidenum">
              <a:rPr lang="en-GB" smtClean="0"/>
              <a:t>‹#›</a:t>
            </a:fld>
            <a:endParaRPr lang="en-GB"/>
          </a:p>
        </p:txBody>
      </p:sp>
    </p:spTree>
    <p:extLst>
      <p:ext uri="{BB962C8B-B14F-4D97-AF65-F5344CB8AC3E}">
        <p14:creationId xmlns:p14="http://schemas.microsoft.com/office/powerpoint/2010/main" val="216700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9068DD3-1BD7-49CB-91F5-FD3CB930BBAF}" type="slidenum">
              <a:rPr lang="en-GB" smtClean="0"/>
              <a:t>1</a:t>
            </a:fld>
            <a:endParaRPr lang="en-GB"/>
          </a:p>
        </p:txBody>
      </p:sp>
    </p:spTree>
    <p:extLst>
      <p:ext uri="{BB962C8B-B14F-4D97-AF65-F5344CB8AC3E}">
        <p14:creationId xmlns:p14="http://schemas.microsoft.com/office/powerpoint/2010/main" val="20397528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567213" y="3314954"/>
            <a:ext cx="6428422" cy="2245614"/>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134427" y="5988304"/>
            <a:ext cx="5293995" cy="267335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8/27/2026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7200" b="1" i="0">
                <a:solidFill>
                  <a:schemeClr val="bg1"/>
                </a:solidFill>
                <a:latin typeface="Arial Black"/>
                <a:cs typeface="Arial Black"/>
              </a:defRPr>
            </a:lvl1pPr>
          </a:lstStyle>
          <a:p>
            <a:endParaRPr/>
          </a:p>
        </p:txBody>
      </p:sp>
      <p:sp>
        <p:nvSpPr>
          <p:cNvPr id="3" name="Holder 3"/>
          <p:cNvSpPr>
            <a:spLocks noGrp="1"/>
          </p:cNvSpPr>
          <p:nvPr>
            <p:ph type="body" idx="1"/>
          </p:nvPr>
        </p:nvSpPr>
        <p:spPr/>
        <p:txBody>
          <a:bodyPr lIns="0" tIns="0" rIns="0" bIns="0"/>
          <a:lstStyle>
            <a:lvl1pPr>
              <a:defRPr sz="4800" b="1" i="0">
                <a:solidFill>
                  <a:schemeClr val="bg1"/>
                </a:solidFill>
                <a:latin typeface="Arial Black"/>
                <a:cs typeface="Arial Black"/>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8/27/2026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7200" b="1" i="0">
                <a:solidFill>
                  <a:schemeClr val="bg1"/>
                </a:solidFill>
                <a:latin typeface="Arial Black"/>
                <a:cs typeface="Arial Black"/>
              </a:defRPr>
            </a:lvl1pPr>
          </a:lstStyle>
          <a:p>
            <a:endParaRPr/>
          </a:p>
        </p:txBody>
      </p:sp>
      <p:sp>
        <p:nvSpPr>
          <p:cNvPr id="3" name="Holder 3"/>
          <p:cNvSpPr>
            <a:spLocks noGrp="1"/>
          </p:cNvSpPr>
          <p:nvPr>
            <p:ph sz="half" idx="2"/>
          </p:nvPr>
        </p:nvSpPr>
        <p:spPr>
          <a:xfrm>
            <a:off x="378142" y="2459482"/>
            <a:ext cx="3289839" cy="7057644"/>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3894867" y="2459482"/>
            <a:ext cx="3289839" cy="7057644"/>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8/27/2026</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7200" b="1" i="0">
                <a:solidFill>
                  <a:schemeClr val="bg1"/>
                </a:solidFill>
                <a:latin typeface="Arial Black"/>
                <a:cs typeface="Arial Black"/>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8/27/2026</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8/27/2026</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636" y="1269"/>
            <a:ext cx="7559928" cy="10691114"/>
          </a:xfrm>
          <a:prstGeom prst="rect">
            <a:avLst/>
          </a:prstGeom>
          <a:blipFill>
            <a:blip r:embed="rId7" cstate="print"/>
            <a:stretch>
              <a:fillRect/>
            </a:stretch>
          </a:blipFill>
        </p:spPr>
        <p:txBody>
          <a:bodyPr wrap="square" lIns="0" tIns="0" rIns="0" bIns="0" rtlCol="0"/>
          <a:lstStyle/>
          <a:p>
            <a:endParaRPr/>
          </a:p>
        </p:txBody>
      </p:sp>
      <p:sp>
        <p:nvSpPr>
          <p:cNvPr id="17" name="bk object 17"/>
          <p:cNvSpPr/>
          <p:nvPr/>
        </p:nvSpPr>
        <p:spPr>
          <a:xfrm>
            <a:off x="5210809" y="1148079"/>
            <a:ext cx="1389380" cy="1485900"/>
          </a:xfrm>
          <a:prstGeom prst="rect">
            <a:avLst/>
          </a:prstGeom>
          <a:blipFill>
            <a:blip r:embed="rId8" cstate="print"/>
            <a:stretch>
              <a:fillRect/>
            </a:stretch>
          </a:blipFill>
        </p:spPr>
        <p:txBody>
          <a:bodyPr wrap="square" lIns="0" tIns="0" rIns="0" bIns="0" rtlCol="0"/>
          <a:lstStyle/>
          <a:p>
            <a:endParaRPr/>
          </a:p>
        </p:txBody>
      </p:sp>
      <p:sp>
        <p:nvSpPr>
          <p:cNvPr id="2" name="Holder 2"/>
          <p:cNvSpPr>
            <a:spLocks noGrp="1"/>
          </p:cNvSpPr>
          <p:nvPr>
            <p:ph type="title"/>
          </p:nvPr>
        </p:nvSpPr>
        <p:spPr>
          <a:xfrm>
            <a:off x="1035507" y="1729485"/>
            <a:ext cx="3470910" cy="1122680"/>
          </a:xfrm>
          <a:prstGeom prst="rect">
            <a:avLst/>
          </a:prstGeom>
        </p:spPr>
        <p:txBody>
          <a:bodyPr wrap="square" lIns="0" tIns="0" rIns="0" bIns="0">
            <a:spAutoFit/>
          </a:bodyPr>
          <a:lstStyle>
            <a:lvl1pPr>
              <a:defRPr sz="7200" b="1" i="0">
                <a:solidFill>
                  <a:schemeClr val="bg1"/>
                </a:solidFill>
                <a:latin typeface="Arial Black"/>
                <a:cs typeface="Arial Black"/>
              </a:defRPr>
            </a:lvl1pPr>
          </a:lstStyle>
          <a:p>
            <a:endParaRPr/>
          </a:p>
        </p:txBody>
      </p:sp>
      <p:sp>
        <p:nvSpPr>
          <p:cNvPr id="3" name="Holder 3"/>
          <p:cNvSpPr>
            <a:spLocks noGrp="1"/>
          </p:cNvSpPr>
          <p:nvPr>
            <p:ph type="body" idx="1"/>
          </p:nvPr>
        </p:nvSpPr>
        <p:spPr>
          <a:xfrm>
            <a:off x="388111" y="2945125"/>
            <a:ext cx="6677659" cy="2181225"/>
          </a:xfrm>
          <a:prstGeom prst="rect">
            <a:avLst/>
          </a:prstGeom>
        </p:spPr>
        <p:txBody>
          <a:bodyPr wrap="square" lIns="0" tIns="0" rIns="0" bIns="0">
            <a:spAutoFit/>
          </a:bodyPr>
          <a:lstStyle>
            <a:lvl1pPr>
              <a:defRPr sz="4800" b="1" i="0">
                <a:solidFill>
                  <a:schemeClr val="bg1"/>
                </a:solidFill>
                <a:latin typeface="Arial Black"/>
                <a:cs typeface="Arial Black"/>
              </a:defRPr>
            </a:lvl1pPr>
          </a:lstStyle>
          <a:p>
            <a:endParaRPr/>
          </a:p>
        </p:txBody>
      </p:sp>
      <p:sp>
        <p:nvSpPr>
          <p:cNvPr id="4" name="Holder 4"/>
          <p:cNvSpPr>
            <a:spLocks noGrp="1"/>
          </p:cNvSpPr>
          <p:nvPr>
            <p:ph type="ftr" sz="quarter" idx="5"/>
          </p:nvPr>
        </p:nvSpPr>
        <p:spPr>
          <a:xfrm>
            <a:off x="2571369" y="9944862"/>
            <a:ext cx="2420112" cy="53467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378142" y="9944862"/>
            <a:ext cx="1739455" cy="53467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8/27/2026</a:t>
            </a:fld>
            <a:endParaRPr lang="en-US"/>
          </a:p>
        </p:txBody>
      </p:sp>
      <p:sp>
        <p:nvSpPr>
          <p:cNvPr id="6" name="Holder 6"/>
          <p:cNvSpPr>
            <a:spLocks noGrp="1"/>
          </p:cNvSpPr>
          <p:nvPr>
            <p:ph type="sldNum" sz="quarter" idx="7"/>
          </p:nvPr>
        </p:nvSpPr>
        <p:spPr>
          <a:xfrm>
            <a:off x="5445252" y="9944862"/>
            <a:ext cx="1739455" cy="53467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a:xfrm>
            <a:off x="567213" y="1917700"/>
            <a:ext cx="6428422" cy="5847755"/>
          </a:xfrm>
        </p:spPr>
        <p:txBody>
          <a:bodyPr/>
          <a:lstStyle/>
          <a:p>
            <a:pPr algn="ctr"/>
            <a:br>
              <a:rPr lang="en-GB" sz="2000" dirty="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a:t>
            </a:r>
            <a:r>
              <a:rPr lang="en-GB" sz="2400" dirty="0">
                <a:latin typeface="Arial" panose="020B0604020202020204" pitchFamily="34" charset="0"/>
                <a:cs typeface="Arial" panose="020B0604020202020204" pitchFamily="34" charset="0"/>
              </a:rPr>
              <a:t>Cuppa with a Coppa”</a:t>
            </a:r>
            <a:br>
              <a:rPr lang="en-GB" sz="2400" dirty="0">
                <a:latin typeface="Arial" panose="020B0604020202020204" pitchFamily="34" charset="0"/>
                <a:cs typeface="Arial" panose="020B0604020202020204" pitchFamily="34" charset="0"/>
              </a:rPr>
            </a:br>
            <a:r>
              <a:rPr lang="en-GB" sz="2400" dirty="0">
                <a:latin typeface="Arial" panose="020B0604020202020204" pitchFamily="34" charset="0"/>
                <a:cs typeface="Arial" panose="020B0604020202020204" pitchFamily="34" charset="0"/>
              </a:rPr>
              <a:t>  Police Drop in Surgery Dates, </a:t>
            </a:r>
            <a:br>
              <a:rPr lang="en-GB" sz="2400" dirty="0">
                <a:latin typeface="Arial" panose="020B0604020202020204" pitchFamily="34" charset="0"/>
                <a:cs typeface="Arial" panose="020B0604020202020204" pitchFamily="34" charset="0"/>
              </a:rPr>
            </a:br>
            <a:r>
              <a:rPr lang="en-GB" sz="2400" dirty="0">
                <a:latin typeface="Arial" panose="020B0604020202020204" pitchFamily="34" charset="0"/>
                <a:cs typeface="Arial" panose="020B0604020202020204" pitchFamily="34" charset="0"/>
              </a:rPr>
              <a:t>The Scout Hall, William IV Rd, Alrewas</a:t>
            </a:r>
            <a:br>
              <a:rPr lang="en-GB" sz="2400" dirty="0">
                <a:latin typeface="Arial" panose="020B0604020202020204" pitchFamily="34" charset="0"/>
                <a:cs typeface="Arial" panose="020B0604020202020204" pitchFamily="34" charset="0"/>
              </a:rPr>
            </a:br>
            <a:br>
              <a:rPr lang="en-GB" sz="2400" dirty="0">
                <a:latin typeface="Arial" panose="020B0604020202020204" pitchFamily="34" charset="0"/>
                <a:cs typeface="Arial" panose="020B0604020202020204" pitchFamily="34" charset="0"/>
              </a:rPr>
            </a:br>
            <a:r>
              <a:rPr lang="en-GB" sz="2400" dirty="0">
                <a:latin typeface="Arial" panose="020B0604020202020204" pitchFamily="34" charset="0"/>
                <a:cs typeface="Arial" panose="020B0604020202020204" pitchFamily="34" charset="0"/>
              </a:rPr>
              <a:t>Sat 29</a:t>
            </a:r>
            <a:r>
              <a:rPr lang="en-GB" sz="2400" baseline="30000" dirty="0">
                <a:latin typeface="Arial" panose="020B0604020202020204" pitchFamily="34" charset="0"/>
                <a:cs typeface="Arial" panose="020B0604020202020204" pitchFamily="34" charset="0"/>
              </a:rPr>
              <a:t>th</a:t>
            </a:r>
            <a:r>
              <a:rPr lang="en-GB" sz="2400" dirty="0">
                <a:latin typeface="Arial" panose="020B0604020202020204" pitchFamily="34" charset="0"/>
                <a:cs typeface="Arial" panose="020B0604020202020204" pitchFamily="34" charset="0"/>
              </a:rPr>
              <a:t> Aug – 11am to 12 noon</a:t>
            </a:r>
            <a:br>
              <a:rPr lang="en-GB" sz="2400" dirty="0">
                <a:latin typeface="Arial" panose="020B0604020202020204" pitchFamily="34" charset="0"/>
                <a:cs typeface="Arial" panose="020B0604020202020204" pitchFamily="34" charset="0"/>
              </a:rPr>
            </a:br>
            <a:r>
              <a:rPr lang="en-GB" sz="2400" dirty="0">
                <a:latin typeface="Arial" panose="020B0604020202020204" pitchFamily="34" charset="0"/>
                <a:cs typeface="Arial" panose="020B0604020202020204" pitchFamily="34" charset="0"/>
              </a:rPr>
              <a:t>Sat 10</a:t>
            </a:r>
            <a:r>
              <a:rPr lang="en-GB" sz="2400" baseline="30000" dirty="0">
                <a:latin typeface="Arial" panose="020B0604020202020204" pitchFamily="34" charset="0"/>
                <a:cs typeface="Arial" panose="020B0604020202020204" pitchFamily="34" charset="0"/>
              </a:rPr>
              <a:t>th</a:t>
            </a:r>
            <a:r>
              <a:rPr lang="en-GB" sz="2400" dirty="0">
                <a:latin typeface="Arial" panose="020B0604020202020204" pitchFamily="34" charset="0"/>
                <a:cs typeface="Arial" panose="020B0604020202020204" pitchFamily="34" charset="0"/>
              </a:rPr>
              <a:t> Oct – 11am to 12 noon</a:t>
            </a:r>
            <a:br>
              <a:rPr lang="en-GB" sz="2400" dirty="0">
                <a:latin typeface="Arial" panose="020B0604020202020204" pitchFamily="34" charset="0"/>
                <a:cs typeface="Arial" panose="020B0604020202020204" pitchFamily="34" charset="0"/>
              </a:rPr>
            </a:br>
            <a:r>
              <a:rPr lang="en-GB" sz="2400" dirty="0">
                <a:latin typeface="Arial" panose="020B0604020202020204" pitchFamily="34" charset="0"/>
                <a:cs typeface="Arial" panose="020B0604020202020204" pitchFamily="34" charset="0"/>
              </a:rPr>
              <a:t>Sat 21</a:t>
            </a:r>
            <a:r>
              <a:rPr lang="en-GB" sz="2400" baseline="30000" dirty="0">
                <a:latin typeface="Arial" panose="020B0604020202020204" pitchFamily="34" charset="0"/>
                <a:cs typeface="Arial" panose="020B0604020202020204" pitchFamily="34" charset="0"/>
              </a:rPr>
              <a:t>st</a:t>
            </a:r>
            <a:r>
              <a:rPr lang="en-GB" sz="2400" dirty="0">
                <a:latin typeface="Arial" panose="020B0604020202020204" pitchFamily="34" charset="0"/>
                <a:cs typeface="Arial" panose="020B0604020202020204" pitchFamily="34" charset="0"/>
              </a:rPr>
              <a:t> Nov – 11am to 12 noon</a:t>
            </a:r>
            <a:br>
              <a:rPr lang="en-GB" sz="2400" dirty="0">
                <a:latin typeface="Arial" panose="020B0604020202020204" pitchFamily="34" charset="0"/>
                <a:cs typeface="Arial" panose="020B0604020202020204" pitchFamily="34" charset="0"/>
              </a:rPr>
            </a:br>
            <a:br>
              <a:rPr lang="en-GB" sz="2400" dirty="0">
                <a:latin typeface="Arial" panose="020B0604020202020204" pitchFamily="34" charset="0"/>
                <a:cs typeface="Arial" panose="020B0604020202020204" pitchFamily="34" charset="0"/>
              </a:rPr>
            </a:br>
            <a:r>
              <a:rPr lang="en-GB" sz="2400" dirty="0">
                <a:latin typeface="Arial" panose="020B0604020202020204" pitchFamily="34" charset="0"/>
                <a:cs typeface="Arial" panose="020B0604020202020204" pitchFamily="34" charset="0"/>
              </a:rPr>
              <a:t>Police Community Support Officers</a:t>
            </a:r>
            <a:br>
              <a:rPr lang="en-GB" sz="2000" dirty="0">
                <a:latin typeface="Arial" panose="020B0604020202020204" pitchFamily="34" charset="0"/>
                <a:cs typeface="Arial" panose="020B0604020202020204" pitchFamily="34" charset="0"/>
              </a:rPr>
            </a:br>
            <a:r>
              <a:rPr lang="en-GB" sz="1800" dirty="0">
                <a:latin typeface="Arial" panose="020B0604020202020204" pitchFamily="34" charset="0"/>
                <a:cs typeface="Arial" panose="020B0604020202020204" pitchFamily="34" charset="0"/>
              </a:rPr>
              <a:t>PCSO 6442 Maggie Griffiths &amp; PCSO 8993 Elaine Sneyd</a:t>
            </a:r>
            <a:br>
              <a:rPr lang="en-GB" sz="1800" dirty="0">
                <a:latin typeface="Arial" panose="020B0604020202020204" pitchFamily="34" charset="0"/>
                <a:cs typeface="Arial" panose="020B0604020202020204" pitchFamily="34" charset="0"/>
              </a:rPr>
            </a:br>
            <a:r>
              <a:rPr lang="en-GB" sz="1800" dirty="0">
                <a:latin typeface="Arial" panose="020B0604020202020204" pitchFamily="34" charset="0"/>
                <a:cs typeface="Arial" panose="020B0604020202020204" pitchFamily="34" charset="0"/>
              </a:rPr>
              <a:t>will be available in the </a:t>
            </a:r>
            <a:r>
              <a:rPr lang="en-GB" sz="1800">
                <a:latin typeface="Arial" panose="020B0604020202020204" pitchFamily="34" charset="0"/>
                <a:cs typeface="Arial" panose="020B0604020202020204" pitchFamily="34" charset="0"/>
              </a:rPr>
              <a:t>Scout Hall on </a:t>
            </a:r>
            <a:r>
              <a:rPr lang="en-GB" sz="1800" dirty="0">
                <a:latin typeface="Arial" panose="020B0604020202020204" pitchFamily="34" charset="0"/>
                <a:cs typeface="Arial" panose="020B0604020202020204" pitchFamily="34" charset="0"/>
              </a:rPr>
              <a:t>the above dates, this is your opportunity to meet you local officers, discuss any issues or concerns that you may have in your local community. </a:t>
            </a:r>
            <a:br>
              <a:rPr lang="en-GB" sz="1800" dirty="0">
                <a:latin typeface="Arial" panose="020B0604020202020204" pitchFamily="34" charset="0"/>
                <a:cs typeface="Arial" panose="020B0604020202020204" pitchFamily="34" charset="0"/>
              </a:rPr>
            </a:br>
            <a:br>
              <a:rPr lang="en-GB" sz="1800" dirty="0">
                <a:latin typeface="Arial" panose="020B0604020202020204" pitchFamily="34" charset="0"/>
                <a:cs typeface="Arial" panose="020B0604020202020204" pitchFamily="34" charset="0"/>
              </a:rPr>
            </a:br>
            <a:br>
              <a:rPr lang="en-GB" sz="1800" dirty="0">
                <a:latin typeface="Arial" panose="020B0604020202020204" pitchFamily="34" charset="0"/>
                <a:cs typeface="Arial" panose="020B0604020202020204" pitchFamily="34" charset="0"/>
              </a:rPr>
            </a:br>
            <a:endParaRPr lang="en-GB" sz="1800" dirty="0">
              <a:latin typeface="Arial" panose="020B0604020202020204" pitchFamily="34" charset="0"/>
              <a:cs typeface="Arial" panose="020B0604020202020204" pitchFamily="34" charset="0"/>
            </a:endParaRPr>
          </a:p>
        </p:txBody>
      </p:sp>
      <p:sp>
        <p:nvSpPr>
          <p:cNvPr id="5" name="object 5"/>
          <p:cNvSpPr txBox="1">
            <a:spLocks noGrp="1"/>
          </p:cNvSpPr>
          <p:nvPr>
            <p:ph type="subTitle" idx="4"/>
          </p:nvPr>
        </p:nvSpPr>
        <p:spPr>
          <a:xfrm>
            <a:off x="1134427" y="5988304"/>
            <a:ext cx="5293995" cy="3328475"/>
          </a:xfrm>
          <a:prstGeom prst="rect">
            <a:avLst/>
          </a:prstGeom>
        </p:spPr>
        <p:txBody>
          <a:bodyPr vert="horz" wrap="square" lIns="0" tIns="370205" rIns="0" bIns="0" rtlCol="0">
            <a:spAutoFit/>
          </a:bodyPr>
          <a:lstStyle/>
          <a:p>
            <a:pPr algn="ctr"/>
            <a:endParaRPr lang="en-GB" sz="1200" dirty="0">
              <a:latin typeface="Arial" panose="020B0604020202020204" pitchFamily="34" charset="0"/>
              <a:cs typeface="Arial" panose="020B0604020202020204" pitchFamily="34" charset="0"/>
            </a:endParaRPr>
          </a:p>
          <a:p>
            <a:pPr algn="ctr"/>
            <a:endParaRPr lang="en-GB" sz="1800" dirty="0">
              <a:latin typeface="Arial" panose="020B0604020202020204" pitchFamily="34" charset="0"/>
              <a:cs typeface="Arial" panose="020B0604020202020204" pitchFamily="34" charset="0"/>
            </a:endParaRPr>
          </a:p>
          <a:p>
            <a:pPr algn="ctr"/>
            <a:r>
              <a:rPr lang="en-GB" sz="1800" dirty="0">
                <a:latin typeface="Arial" panose="020B0604020202020204" pitchFamily="34" charset="0"/>
                <a:cs typeface="Arial" panose="020B0604020202020204" pitchFamily="34" charset="0"/>
              </a:rPr>
              <a:t>Your Police Community Support Officers help make the community a safer place to live. Do not hesitate to contact us if you need assistance with any policing issues or you know someone who does. A community</a:t>
            </a:r>
          </a:p>
          <a:p>
            <a:pPr algn="ctr"/>
            <a:r>
              <a:rPr lang="en-GB" sz="1800" dirty="0">
                <a:latin typeface="Arial" panose="020B0604020202020204" pitchFamily="34" charset="0"/>
                <a:cs typeface="Arial" panose="020B0604020202020204" pitchFamily="34" charset="0"/>
              </a:rPr>
              <a:t>that works together for the good of all its members is a happy community.</a:t>
            </a:r>
          </a:p>
          <a:p>
            <a:pPr algn="ctr"/>
            <a:endParaRPr lang="en-GB" sz="1200" dirty="0">
              <a:latin typeface="Arial" panose="020B0604020202020204" pitchFamily="34" charset="0"/>
              <a:cs typeface="Arial" panose="020B0604020202020204" pitchFamily="34" charset="0"/>
            </a:endParaRPr>
          </a:p>
          <a:p>
            <a:pPr algn="ctr"/>
            <a:endParaRPr lang="en-GB" sz="1200" u="sng" dirty="0">
              <a:solidFill>
                <a:srgbClr val="FFFF00"/>
              </a:solidFill>
              <a:latin typeface="Arial" panose="020B0604020202020204" pitchFamily="34" charset="0"/>
              <a:cs typeface="Arial" panose="020B0604020202020204" pitchFamily="34" charset="0"/>
            </a:endParaRPr>
          </a:p>
          <a:p>
            <a:pPr algn="ctr"/>
            <a:endParaRPr lang="en-GB" sz="1200" u="sng" dirty="0">
              <a:solidFill>
                <a:srgbClr val="FFFF00"/>
              </a:solidFill>
              <a:latin typeface="Arial" panose="020B0604020202020204" pitchFamily="34" charset="0"/>
              <a:cs typeface="Arial" panose="020B0604020202020204" pitchFamily="34" charset="0"/>
            </a:endParaRPr>
          </a:p>
        </p:txBody>
      </p:sp>
      <p:sp>
        <p:nvSpPr>
          <p:cNvPr id="6" name="object 6"/>
          <p:cNvSpPr txBox="1"/>
          <p:nvPr/>
        </p:nvSpPr>
        <p:spPr>
          <a:xfrm>
            <a:off x="7543800" y="4875056"/>
            <a:ext cx="6306307" cy="2321789"/>
          </a:xfrm>
          <a:prstGeom prst="rect">
            <a:avLst/>
          </a:prstGeom>
        </p:spPr>
        <p:txBody>
          <a:bodyPr vert="horz" wrap="square" lIns="0" tIns="13335" rIns="0" bIns="0" rtlCol="0">
            <a:spAutoFit/>
          </a:bodyPr>
          <a:lstStyle/>
          <a:p>
            <a:pPr marL="12700">
              <a:lnSpc>
                <a:spcPts val="4465"/>
              </a:lnSpc>
            </a:pPr>
            <a:r>
              <a:rPr lang="en-GB" sz="1600" b="1" spc="-90" dirty="0">
                <a:solidFill>
                  <a:schemeClr val="bg1"/>
                </a:solidFill>
                <a:latin typeface="Arial"/>
                <a:cs typeface="Arial"/>
              </a:rPr>
              <a:t>PCSO Sean Elliott</a:t>
            </a:r>
          </a:p>
          <a:p>
            <a:pPr marL="12700">
              <a:lnSpc>
                <a:spcPts val="4465"/>
              </a:lnSpc>
            </a:pPr>
            <a:r>
              <a:rPr lang="en-GB" sz="1600" b="1" spc="-90" dirty="0">
                <a:solidFill>
                  <a:schemeClr val="bg1"/>
                </a:solidFill>
                <a:latin typeface="Arial"/>
                <a:cs typeface="Arial"/>
              </a:rPr>
              <a:t>PC Andrea Radford</a:t>
            </a:r>
          </a:p>
          <a:p>
            <a:pPr marL="12700">
              <a:lnSpc>
                <a:spcPts val="4465"/>
              </a:lnSpc>
            </a:pPr>
            <a:endParaRPr lang="en-GB" sz="2800" b="1" spc="-90" dirty="0">
              <a:solidFill>
                <a:srgbClr val="00A6EB"/>
              </a:solidFill>
              <a:latin typeface="Arial"/>
              <a:cs typeface="Arial"/>
            </a:endParaRPr>
          </a:p>
          <a:p>
            <a:pPr marL="12700">
              <a:lnSpc>
                <a:spcPts val="4465"/>
              </a:lnSpc>
            </a:pPr>
            <a:endParaRPr sz="2800" dirty="0">
              <a:latin typeface="Arial"/>
              <a:cs typeface="Arial"/>
            </a:endParaRPr>
          </a:p>
        </p:txBody>
      </p:sp>
      <p:sp>
        <p:nvSpPr>
          <p:cNvPr id="14" name="Rectangle 13"/>
          <p:cNvSpPr/>
          <p:nvPr/>
        </p:nvSpPr>
        <p:spPr>
          <a:xfrm>
            <a:off x="503327" y="7549019"/>
            <a:ext cx="6724797" cy="355354"/>
          </a:xfrm>
          <a:prstGeom prst="rect">
            <a:avLst/>
          </a:prstGeom>
        </p:spPr>
        <p:txBody>
          <a:bodyPr wrap="square">
            <a:spAutoFit/>
          </a:bodyPr>
          <a:lstStyle/>
          <a:p>
            <a:pPr>
              <a:lnSpc>
                <a:spcPct val="150000"/>
              </a:lnSpc>
              <a:spcAft>
                <a:spcPts val="800"/>
              </a:spcAft>
            </a:pPr>
            <a:endParaRPr lang="en-GB" sz="1300" b="1" dirty="0">
              <a:solidFill>
                <a:srgbClr val="FFFF00"/>
              </a:solidFill>
              <a:effectLst/>
              <a:latin typeface="Arial" panose="020B0604020202020204" pitchFamily="34" charset="0"/>
              <a:ea typeface="Tahoma" panose="020B0604030504040204" pitchFamily="34" charset="0"/>
              <a:cs typeface="Arial" panose="020B0604020202020204"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275</TotalTime>
  <Words>169</Words>
  <Application>Microsoft Office PowerPoint</Application>
  <PresentationFormat>Custom</PresentationFormat>
  <Paragraphs>9</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Aptos</vt:lpstr>
      <vt:lpstr>Arial</vt:lpstr>
      <vt:lpstr>Arial Black</vt:lpstr>
      <vt:lpstr>Calibri</vt:lpstr>
      <vt:lpstr>Office Theme</vt:lpstr>
      <vt:lpstr> “Cuppa with a Coppa”   Police Drop in Surgery Dates,  The Scout Hall, William IV Rd, Alrewas  Sat 29th Aug – 11am to 12 noon Sat 10th Oct – 11am to 12 noon Sat 21st Nov – 11am to 12 noon  Police Community Support Officers PCSO 6442 Maggie Griffiths &amp; PCSO 8993 Elaine Sneyd will be available in the Scout Hall on the above dates, this is your opportunity to meet you local officers, discuss any issues or concerns that you may have in your local community.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ranston</dc:title>
  <dc:creator>Kelly Allen</dc:creator>
  <cp:lastModifiedBy>Margaret Griffiths</cp:lastModifiedBy>
  <cp:revision>38</cp:revision>
  <cp:lastPrinted>2019-07-06T15:29:59Z</cp:lastPrinted>
  <dcterms:created xsi:type="dcterms:W3CDTF">2019-04-12T11:01:01Z</dcterms:created>
  <dcterms:modified xsi:type="dcterms:W3CDTF">2026-08-27T11:07:01Z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2019-03-28T00:00:00Z</vt:filetime>
  </property>
  <property fmtid="{D5CDD505-2E9C-101B-9397-08002B2CF9AE}" pid="3" name="Creator">
    <vt:lpwstr>Microsoft® Word 2013</vt:lpwstr>
  </property>
  <property fmtid="{D5CDD505-2E9C-101B-9397-08002B2CF9AE}" pid="4" name="LastSaved">
    <vt:filetime>2019-04-12T00:00:00Z</vt:filetime>
  </property>
  <property fmtid="{D5CDD505-2E9C-101B-9397-08002B2CF9AE}" pid="5" name="MSIP_Label_c1bd297d-c19e-48a7-882e-4507daab7346_Enabled">
    <vt:lpwstr>true</vt:lpwstr>
  </property>
  <property fmtid="{D5CDD505-2E9C-101B-9397-08002B2CF9AE}" pid="6" name="MSIP_Label_c1bd297d-c19e-48a7-882e-4507daab7346_SetDate">
    <vt:lpwstr>2024-06-22T08:39:09Z</vt:lpwstr>
  </property>
  <property fmtid="{D5CDD505-2E9C-101B-9397-08002B2CF9AE}" pid="7" name="MSIP_Label_c1bd297d-c19e-48a7-882e-4507daab7346_Method">
    <vt:lpwstr>Privileged</vt:lpwstr>
  </property>
  <property fmtid="{D5CDD505-2E9C-101B-9397-08002B2CF9AE}" pid="8" name="MSIP_Label_c1bd297d-c19e-48a7-882e-4507daab7346_Name">
    <vt:lpwstr>OFFICIAL</vt:lpwstr>
  </property>
  <property fmtid="{D5CDD505-2E9C-101B-9397-08002B2CF9AE}" pid="9" name="MSIP_Label_c1bd297d-c19e-48a7-882e-4507daab7346_SiteId">
    <vt:lpwstr>d4922504-06c0-431d-8eca-67087dea03c8</vt:lpwstr>
  </property>
  <property fmtid="{D5CDD505-2E9C-101B-9397-08002B2CF9AE}" pid="10" name="MSIP_Label_c1bd297d-c19e-48a7-882e-4507daab7346_ActionId">
    <vt:lpwstr>144845f0-34fe-42e1-834a-4ce6bc8d7e0f</vt:lpwstr>
  </property>
  <property fmtid="{D5CDD505-2E9C-101B-9397-08002B2CF9AE}" pid="11" name="MSIP_Label_c1bd297d-c19e-48a7-882e-4507daab7346_ContentBits">
    <vt:lpwstr>0</vt:lpwstr>
  </property>
</Properties>
</file>